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4" r:id="rId3"/>
    <p:sldId id="261" r:id="rId4"/>
    <p:sldId id="258" r:id="rId5"/>
    <p:sldId id="263" r:id="rId6"/>
    <p:sldId id="262" r:id="rId7"/>
    <p:sldId id="259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595959"/>
    <a:srgbClr val="FFC000"/>
    <a:srgbClr val="FF3300"/>
    <a:srgbClr val="FFFF00"/>
    <a:srgbClr val="ABB2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6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6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8328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88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7069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297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234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054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2245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450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1062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249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376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51A05-FE79-4763-A84F-D4FE701A9E8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2021-05-27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F555B-7E58-4FDF-83D4-B4CEA304EAF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025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2.wdp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그룹 33"/>
          <p:cNvGrpSpPr/>
          <p:nvPr/>
        </p:nvGrpSpPr>
        <p:grpSpPr>
          <a:xfrm>
            <a:off x="2606964" y="1756931"/>
            <a:ext cx="6978072" cy="1597024"/>
            <a:chOff x="485089" y="257175"/>
            <a:chExt cx="11277988" cy="1426845"/>
          </a:xfrm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5" name="모서리가 둥근 직사각형 34"/>
            <p:cNvSpPr/>
            <p:nvPr/>
          </p:nvSpPr>
          <p:spPr>
            <a:xfrm>
              <a:off x="485089" y="257175"/>
              <a:ext cx="11277988" cy="1426845"/>
            </a:xfrm>
            <a:prstGeom prst="roundRect">
              <a:avLst>
                <a:gd name="adj" fmla="val 7054"/>
              </a:avLst>
            </a:prstGeom>
            <a:pattFill prst="wdDnDiag">
              <a:fgClr>
                <a:srgbClr val="2B3335"/>
              </a:fgClr>
              <a:bgClr>
                <a:srgbClr val="0B141B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solidFill>
                  <a:prstClr val="white"/>
                </a:solidFill>
              </a:endParaRPr>
            </a:p>
          </p:txBody>
        </p:sp>
        <p:sp>
          <p:nvSpPr>
            <p:cNvPr id="36" name="모서리가 둥근 직사각형 35"/>
            <p:cNvSpPr/>
            <p:nvPr/>
          </p:nvSpPr>
          <p:spPr>
            <a:xfrm>
              <a:off x="588962" y="329247"/>
              <a:ext cx="11036300" cy="1282700"/>
            </a:xfrm>
            <a:prstGeom prst="roundRect">
              <a:avLst>
                <a:gd name="adj" fmla="val 4192"/>
              </a:avLst>
            </a:prstGeom>
            <a:solidFill>
              <a:srgbClr val="68726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sz="4400" b="1" i="1" kern="0" dirty="0">
                  <a:solidFill>
                    <a:srgbClr val="FFC000"/>
                  </a:solidFill>
                </a:rPr>
                <a:t>탱크 시뮬레이터</a:t>
              </a:r>
              <a:endParaRPr lang="en-US" altLang="ko-KR" sz="4400" b="1" i="1" kern="0" dirty="0">
                <a:solidFill>
                  <a:srgbClr val="FFC000"/>
                </a:solidFill>
              </a:endParaRPr>
            </a:p>
            <a:p>
              <a:pPr algn="ctr" latinLnBrk="0">
                <a:defRPr/>
              </a:pPr>
              <a:r>
                <a:rPr lang="en-US" altLang="ko-KR" sz="1600" b="1" i="1" kern="0" dirty="0">
                  <a:solidFill>
                    <a:srgbClr val="FFC000"/>
                  </a:solidFill>
                </a:rPr>
                <a:t>5</a:t>
              </a:r>
              <a:r>
                <a:rPr lang="ko-KR" altLang="en-US" sz="1600" b="1" i="1" kern="0" dirty="0">
                  <a:solidFill>
                    <a:srgbClr val="FFC000"/>
                  </a:solidFill>
                </a:rPr>
                <a:t>기 서울 </a:t>
              </a:r>
              <a:r>
                <a:rPr lang="en-US" altLang="ko-KR" sz="1600" b="1" i="1" kern="0" dirty="0">
                  <a:solidFill>
                    <a:srgbClr val="FFC000"/>
                  </a:solidFill>
                </a:rPr>
                <a:t>16</a:t>
              </a:r>
              <a:r>
                <a:rPr lang="ko-KR" altLang="en-US" sz="1600" b="1" i="1" kern="0" dirty="0">
                  <a:solidFill>
                    <a:srgbClr val="FFC000"/>
                  </a:solidFill>
                </a:rPr>
                <a:t>반 </a:t>
              </a:r>
              <a:r>
                <a:rPr lang="en-US" altLang="ko-KR" sz="1600" b="1" i="1" kern="0" dirty="0">
                  <a:solidFill>
                    <a:srgbClr val="FFC000"/>
                  </a:solidFill>
                </a:rPr>
                <a:t>3</a:t>
              </a:r>
              <a:r>
                <a:rPr lang="ko-KR" altLang="en-US" sz="1600" b="1" i="1" kern="0" dirty="0">
                  <a:solidFill>
                    <a:srgbClr val="FFC000"/>
                  </a:solidFill>
                </a:rPr>
                <a:t>조</a:t>
              </a:r>
              <a:endParaRPr lang="en-US" altLang="ko-KR" sz="1600" b="1" i="1" kern="0" dirty="0">
                <a:solidFill>
                  <a:srgbClr val="FFC000"/>
                </a:solidFill>
              </a:endParaRPr>
            </a:p>
          </p:txBody>
        </p:sp>
      </p:grpSp>
      <p:sp>
        <p:nvSpPr>
          <p:cNvPr id="3" name="직사각형 2"/>
          <p:cNvSpPr/>
          <p:nvPr/>
        </p:nvSpPr>
        <p:spPr>
          <a:xfrm>
            <a:off x="4429520" y="3688834"/>
            <a:ext cx="33329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b="1" kern="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강성무</a:t>
            </a:r>
            <a:r>
              <a:rPr lang="en-US" altLang="ko-KR" sz="2400" b="1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2400" b="1" kern="0" dirty="0" err="1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백상욱</a:t>
            </a:r>
            <a:r>
              <a:rPr lang="en-US" altLang="ko-KR" sz="2400" b="1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</a:t>
            </a:r>
            <a:r>
              <a:rPr lang="ko-KR" altLang="en-US" sz="2400" b="1" kern="0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허남규</a:t>
            </a:r>
            <a:endParaRPr lang="ko-KR" altLang="en-US" sz="24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6687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447675" y="269876"/>
            <a:ext cx="11350625" cy="1005204"/>
            <a:chOff x="523875" y="257175"/>
            <a:chExt cx="11166475" cy="1426845"/>
          </a:xfrm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모서리가 둥근 직사각형 5"/>
            <p:cNvSpPr/>
            <p:nvPr/>
          </p:nvSpPr>
          <p:spPr>
            <a:xfrm>
              <a:off x="523875" y="257175"/>
              <a:ext cx="11166475" cy="1426845"/>
            </a:xfrm>
            <a:prstGeom prst="roundRect">
              <a:avLst>
                <a:gd name="adj" fmla="val 7054"/>
              </a:avLst>
            </a:prstGeom>
            <a:pattFill prst="wdDnDiag">
              <a:fgClr>
                <a:srgbClr val="2B3335"/>
              </a:fgClr>
              <a:bgClr>
                <a:srgbClr val="0B141B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588962" y="329247"/>
              <a:ext cx="11036300" cy="1282700"/>
            </a:xfrm>
            <a:prstGeom prst="roundRect">
              <a:avLst>
                <a:gd name="adj" fmla="val 4192"/>
              </a:avLst>
            </a:prstGeom>
            <a:solidFill>
              <a:srgbClr val="68726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sz="2800" b="1" i="1" kern="0" dirty="0">
                  <a:solidFill>
                    <a:srgbClr val="FFC000"/>
                  </a:solidFill>
                </a:rPr>
                <a:t>발표 순서</a:t>
              </a:r>
              <a:endParaRPr lang="ko-KR" altLang="en-US" sz="5400" kern="0" dirty="0">
                <a:solidFill>
                  <a:srgbClr val="2B3335"/>
                </a:solidFill>
              </a:endParaRPr>
            </a:p>
          </p:txBody>
        </p:sp>
      </p:grpSp>
      <p:sp>
        <p:nvSpPr>
          <p:cNvPr id="13" name="모서리가 둥근 직사각형 12"/>
          <p:cNvSpPr/>
          <p:nvPr/>
        </p:nvSpPr>
        <p:spPr>
          <a:xfrm>
            <a:off x="447675" y="1422400"/>
            <a:ext cx="11350625" cy="5143500"/>
          </a:xfrm>
          <a:prstGeom prst="roundRect">
            <a:avLst>
              <a:gd name="adj" fmla="val 0"/>
            </a:avLst>
          </a:prstGeom>
          <a:solidFill>
            <a:srgbClr val="ABB2AA"/>
          </a:solidFill>
          <a:ln w="57150">
            <a:solidFill>
              <a:srgbClr val="0B141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6600" kern="0" dirty="0">
              <a:solidFill>
                <a:srgbClr val="2B3335"/>
              </a:solidFill>
            </a:endParaRPr>
          </a:p>
        </p:txBody>
      </p:sp>
      <p:sp>
        <p:nvSpPr>
          <p:cNvPr id="110" name="모서리가 둥근 직사각형 109"/>
          <p:cNvSpPr/>
          <p:nvPr/>
        </p:nvSpPr>
        <p:spPr>
          <a:xfrm>
            <a:off x="2461846" y="1803805"/>
            <a:ext cx="2554760" cy="547442"/>
          </a:xfrm>
          <a:prstGeom prst="roundRect">
            <a:avLst>
              <a:gd name="adj" fmla="val 50000"/>
            </a:avLst>
          </a:prstGeom>
          <a:solidFill>
            <a:srgbClr val="687267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prstClr val="white"/>
                </a:solidFill>
              </a:rPr>
              <a:t>프로젝트 소개</a:t>
            </a:r>
          </a:p>
        </p:txBody>
      </p:sp>
      <p:sp>
        <p:nvSpPr>
          <p:cNvPr id="14" name="모서리가 둥근 직사각형 109">
            <a:extLst>
              <a:ext uri="{FF2B5EF4-FFF2-40B4-BE49-F238E27FC236}">
                <a16:creationId xmlns:a16="http://schemas.microsoft.com/office/drawing/2014/main" id="{9B025558-10C4-4E78-B156-DB030B27A960}"/>
              </a:ext>
            </a:extLst>
          </p:cNvPr>
          <p:cNvSpPr/>
          <p:nvPr/>
        </p:nvSpPr>
        <p:spPr>
          <a:xfrm>
            <a:off x="6989882" y="2784189"/>
            <a:ext cx="2554760" cy="547442"/>
          </a:xfrm>
          <a:prstGeom prst="roundRect">
            <a:avLst>
              <a:gd name="adj" fmla="val 50000"/>
            </a:avLst>
          </a:prstGeom>
          <a:solidFill>
            <a:srgbClr val="687267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prstClr val="white"/>
                </a:solidFill>
              </a:rPr>
              <a:t>변경 사항</a:t>
            </a:r>
          </a:p>
        </p:txBody>
      </p:sp>
      <p:sp>
        <p:nvSpPr>
          <p:cNvPr id="15" name="모서리가 둥근 직사각형 109">
            <a:extLst>
              <a:ext uri="{FF2B5EF4-FFF2-40B4-BE49-F238E27FC236}">
                <a16:creationId xmlns:a16="http://schemas.microsoft.com/office/drawing/2014/main" id="{328EE737-C182-4A9E-8D6A-235AABCE2A4D}"/>
              </a:ext>
            </a:extLst>
          </p:cNvPr>
          <p:cNvSpPr/>
          <p:nvPr/>
        </p:nvSpPr>
        <p:spPr>
          <a:xfrm>
            <a:off x="2461846" y="3764573"/>
            <a:ext cx="2554760" cy="547442"/>
          </a:xfrm>
          <a:prstGeom prst="roundRect">
            <a:avLst>
              <a:gd name="adj" fmla="val 50000"/>
            </a:avLst>
          </a:prstGeom>
          <a:solidFill>
            <a:srgbClr val="687267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prstClr val="white"/>
                </a:solidFill>
              </a:rPr>
              <a:t>최종 결과</a:t>
            </a:r>
          </a:p>
        </p:txBody>
      </p:sp>
      <p:sp>
        <p:nvSpPr>
          <p:cNvPr id="16" name="모서리가 둥근 직사각형 109">
            <a:extLst>
              <a:ext uri="{FF2B5EF4-FFF2-40B4-BE49-F238E27FC236}">
                <a16:creationId xmlns:a16="http://schemas.microsoft.com/office/drawing/2014/main" id="{90911063-CBD4-42FA-9837-734AF729B9C9}"/>
              </a:ext>
            </a:extLst>
          </p:cNvPr>
          <p:cNvSpPr/>
          <p:nvPr/>
        </p:nvSpPr>
        <p:spPr>
          <a:xfrm>
            <a:off x="6989882" y="4771334"/>
            <a:ext cx="2554760" cy="547442"/>
          </a:xfrm>
          <a:prstGeom prst="roundRect">
            <a:avLst>
              <a:gd name="adj" fmla="val 50000"/>
            </a:avLst>
          </a:prstGeom>
          <a:solidFill>
            <a:srgbClr val="687267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prstClr val="white"/>
                </a:solidFill>
              </a:rPr>
              <a:t>결과 영상</a:t>
            </a:r>
          </a:p>
        </p:txBody>
      </p:sp>
      <p:cxnSp>
        <p:nvCxnSpPr>
          <p:cNvPr id="3" name="연결선: 구부러짐 2">
            <a:extLst>
              <a:ext uri="{FF2B5EF4-FFF2-40B4-BE49-F238E27FC236}">
                <a16:creationId xmlns:a16="http://schemas.microsoft.com/office/drawing/2014/main" id="{ADA172D4-E29B-440F-A1A5-202BEAFE282A}"/>
              </a:ext>
            </a:extLst>
          </p:cNvPr>
          <p:cNvCxnSpPr>
            <a:cxnSpLocks/>
            <a:stCxn id="110" idx="3"/>
            <a:endCxn id="14" idx="0"/>
          </p:cNvCxnSpPr>
          <p:nvPr/>
        </p:nvCxnSpPr>
        <p:spPr>
          <a:xfrm>
            <a:off x="5016606" y="2077526"/>
            <a:ext cx="3250656" cy="706663"/>
          </a:xfrm>
          <a:prstGeom prst="curvedConnector2">
            <a:avLst/>
          </a:prstGeom>
          <a:ln w="57150">
            <a:solidFill>
              <a:schemeClr val="tx1">
                <a:lumMod val="85000"/>
                <a:lumOff val="15000"/>
              </a:schemeClr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FBB529DD-5B73-44D9-9F36-B9FFBE948FE6}"/>
              </a:ext>
            </a:extLst>
          </p:cNvPr>
          <p:cNvCxnSpPr>
            <a:endCxn id="15" idx="0"/>
          </p:cNvCxnSpPr>
          <p:nvPr/>
        </p:nvCxnSpPr>
        <p:spPr>
          <a:xfrm rot="10800000" flipV="1">
            <a:off x="3739226" y="3057909"/>
            <a:ext cx="3250656" cy="706663"/>
          </a:xfrm>
          <a:prstGeom prst="curvedConnector2">
            <a:avLst/>
          </a:prstGeom>
          <a:ln w="57150">
            <a:solidFill>
              <a:srgbClr val="26262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구부러짐 22">
            <a:extLst>
              <a:ext uri="{FF2B5EF4-FFF2-40B4-BE49-F238E27FC236}">
                <a16:creationId xmlns:a16="http://schemas.microsoft.com/office/drawing/2014/main" id="{DB7C1E0B-41BD-4F8B-82E6-51D90B67242E}"/>
              </a:ext>
            </a:extLst>
          </p:cNvPr>
          <p:cNvCxnSpPr>
            <a:stCxn id="15" idx="3"/>
            <a:endCxn id="16" idx="1"/>
          </p:cNvCxnSpPr>
          <p:nvPr/>
        </p:nvCxnSpPr>
        <p:spPr>
          <a:xfrm>
            <a:off x="5016606" y="4038294"/>
            <a:ext cx="1973276" cy="1006761"/>
          </a:xfrm>
          <a:prstGeom prst="curvedConnector3">
            <a:avLst/>
          </a:prstGeom>
          <a:ln w="57150">
            <a:solidFill>
              <a:srgbClr val="262626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6284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447675" y="269876"/>
            <a:ext cx="11350625" cy="1005204"/>
            <a:chOff x="523875" y="257175"/>
            <a:chExt cx="11166475" cy="1426845"/>
          </a:xfrm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모서리가 둥근 직사각형 5"/>
            <p:cNvSpPr/>
            <p:nvPr/>
          </p:nvSpPr>
          <p:spPr>
            <a:xfrm>
              <a:off x="523875" y="257175"/>
              <a:ext cx="11166475" cy="1426845"/>
            </a:xfrm>
            <a:prstGeom prst="roundRect">
              <a:avLst>
                <a:gd name="adj" fmla="val 7054"/>
              </a:avLst>
            </a:prstGeom>
            <a:pattFill prst="wdDnDiag">
              <a:fgClr>
                <a:srgbClr val="2B3335"/>
              </a:fgClr>
              <a:bgClr>
                <a:srgbClr val="0B141B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588962" y="329247"/>
              <a:ext cx="11036300" cy="1282700"/>
            </a:xfrm>
            <a:prstGeom prst="roundRect">
              <a:avLst>
                <a:gd name="adj" fmla="val 4192"/>
              </a:avLst>
            </a:prstGeom>
            <a:solidFill>
              <a:srgbClr val="68726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sz="2800" b="1" i="1" kern="0" dirty="0">
                  <a:solidFill>
                    <a:srgbClr val="FFC000"/>
                  </a:solidFill>
                </a:rPr>
                <a:t>프로젝트 소개</a:t>
              </a:r>
              <a:endParaRPr lang="en-US" altLang="ko-KR" sz="2800" b="1" i="1" kern="0" dirty="0">
                <a:solidFill>
                  <a:srgbClr val="FFC000"/>
                </a:solidFill>
              </a:endParaRPr>
            </a:p>
          </p:txBody>
        </p:sp>
      </p:grpSp>
      <p:sp>
        <p:nvSpPr>
          <p:cNvPr id="13" name="모서리가 둥근 직사각형 12"/>
          <p:cNvSpPr/>
          <p:nvPr/>
        </p:nvSpPr>
        <p:spPr>
          <a:xfrm>
            <a:off x="447675" y="1422400"/>
            <a:ext cx="11350625" cy="5143500"/>
          </a:xfrm>
          <a:prstGeom prst="roundRect">
            <a:avLst>
              <a:gd name="adj" fmla="val 0"/>
            </a:avLst>
          </a:prstGeom>
          <a:solidFill>
            <a:srgbClr val="ABB2AA"/>
          </a:solidFill>
          <a:ln w="57150">
            <a:solidFill>
              <a:srgbClr val="0B141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6600" kern="0" dirty="0">
              <a:solidFill>
                <a:srgbClr val="2B3335"/>
              </a:solidFill>
            </a:endParaRPr>
          </a:p>
        </p:txBody>
      </p:sp>
      <p:sp>
        <p:nvSpPr>
          <p:cNvPr id="107" name="모서리가 둥근 직사각형 106"/>
          <p:cNvSpPr/>
          <p:nvPr/>
        </p:nvSpPr>
        <p:spPr>
          <a:xfrm>
            <a:off x="8960700" y="1572505"/>
            <a:ext cx="1849899" cy="376972"/>
          </a:xfrm>
          <a:prstGeom prst="roundRect">
            <a:avLst>
              <a:gd name="adj" fmla="val 50000"/>
            </a:avLst>
          </a:prstGeom>
          <a:solidFill>
            <a:srgbClr val="687267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prstClr val="white"/>
                </a:solidFill>
              </a:rPr>
              <a:t>어플리케이션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898727" y="5340478"/>
            <a:ext cx="3520516" cy="6106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/>
                </a:solidFill>
              </a:rPr>
              <a:t>데이터베이스의 기록을 통해 동작한다</a:t>
            </a:r>
            <a:r>
              <a:rPr lang="en-US" altLang="ko-KR" sz="1200" b="1" dirty="0">
                <a:solidFill>
                  <a:prstClr val="black"/>
                </a:solidFill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/>
                </a:solidFill>
              </a:rPr>
              <a:t>포를 </a:t>
            </a:r>
            <a:r>
              <a:rPr lang="ko-KR" altLang="en-US" sz="1200" b="1" dirty="0" err="1">
                <a:solidFill>
                  <a:prstClr val="black"/>
                </a:solidFill>
              </a:rPr>
              <a:t>쏜뒤</a:t>
            </a:r>
            <a:r>
              <a:rPr lang="ko-KR" altLang="en-US" sz="1200" b="1" dirty="0">
                <a:solidFill>
                  <a:prstClr val="black"/>
                </a:solidFill>
              </a:rPr>
              <a:t> 적중여부를 데이터베이스에 기록한다</a:t>
            </a:r>
            <a:r>
              <a:rPr lang="en-US" altLang="ko-KR" sz="1200" b="1" dirty="0">
                <a:solidFill>
                  <a:prstClr val="black"/>
                </a:solidFill>
              </a:rPr>
              <a:t>.</a:t>
            </a:r>
          </a:p>
        </p:txBody>
      </p:sp>
      <p:pic>
        <p:nvPicPr>
          <p:cNvPr id="8" name="그림 7" descr="장난감, 프로젝터, 기어이(가) 표시된 사진&#10;&#10;자동 생성된 설명">
            <a:extLst>
              <a:ext uri="{FF2B5EF4-FFF2-40B4-BE49-F238E27FC236}">
                <a16:creationId xmlns:a16="http://schemas.microsoft.com/office/drawing/2014/main" id="{092EAA07-269F-4609-B46D-BEDFC49F6D0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0" t="33134" r="8405" b="32078"/>
          <a:stretch/>
        </p:blipFill>
        <p:spPr>
          <a:xfrm>
            <a:off x="1302587" y="4115057"/>
            <a:ext cx="3271891" cy="1320543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C97F8A35-E2AB-4EBE-890F-F262EDF70E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302" y="4019935"/>
            <a:ext cx="1320543" cy="1320543"/>
          </a:xfrm>
          <a:prstGeom prst="rect">
            <a:avLst/>
          </a:prstGeom>
        </p:spPr>
      </p:pic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7ADEF06-4921-4033-AD91-4D727D6DA7B0}"/>
              </a:ext>
            </a:extLst>
          </p:cNvPr>
          <p:cNvCxnSpPr>
            <a:cxnSpLocks/>
          </p:cNvCxnSpPr>
          <p:nvPr/>
        </p:nvCxnSpPr>
        <p:spPr>
          <a:xfrm>
            <a:off x="4574478" y="4490306"/>
            <a:ext cx="2064986" cy="0"/>
          </a:xfrm>
          <a:prstGeom prst="straightConnector1">
            <a:avLst/>
          </a:prstGeom>
          <a:ln w="57150">
            <a:solidFill>
              <a:srgbClr val="FF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그림 17" descr="텍스트, 모니터, 텔레비전, 화면이(가) 표시된 사진&#10;&#10;자동 생성된 설명">
            <a:extLst>
              <a:ext uri="{FF2B5EF4-FFF2-40B4-BE49-F238E27FC236}">
                <a16:creationId xmlns:a16="http://schemas.microsoft.com/office/drawing/2014/main" id="{79E5E2D4-080C-461A-A911-4BAE9605954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267" y="2036412"/>
            <a:ext cx="1656594" cy="1105259"/>
          </a:xfrm>
          <a:prstGeom prst="rect">
            <a:avLst/>
          </a:prstGeom>
        </p:spPr>
      </p:pic>
      <p:sp>
        <p:nvSpPr>
          <p:cNvPr id="40" name="직사각형 39">
            <a:extLst>
              <a:ext uri="{FF2B5EF4-FFF2-40B4-BE49-F238E27FC236}">
                <a16:creationId xmlns:a16="http://schemas.microsoft.com/office/drawing/2014/main" id="{F324938C-E9BF-45DA-AB21-D278509B3F78}"/>
              </a:ext>
            </a:extLst>
          </p:cNvPr>
          <p:cNvSpPr/>
          <p:nvPr/>
        </p:nvSpPr>
        <p:spPr>
          <a:xfrm>
            <a:off x="8583362" y="3105691"/>
            <a:ext cx="2651187" cy="610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prstClr val="black"/>
                </a:solidFill>
              </a:rPr>
              <a:t>데이터베이스에 주행</a:t>
            </a:r>
            <a:r>
              <a:rPr lang="en-US" altLang="ko-KR" sz="1200" b="1" dirty="0">
                <a:solidFill>
                  <a:prstClr val="black"/>
                </a:solidFill>
              </a:rPr>
              <a:t>, </a:t>
            </a:r>
            <a:r>
              <a:rPr lang="ko-KR" altLang="en-US" sz="1200" b="1" dirty="0">
                <a:solidFill>
                  <a:prstClr val="black"/>
                </a:solidFill>
              </a:rPr>
              <a:t>조준</a:t>
            </a:r>
            <a:r>
              <a:rPr lang="en-US" altLang="ko-KR" sz="1200" b="1" dirty="0">
                <a:solidFill>
                  <a:prstClr val="black"/>
                </a:solidFill>
              </a:rPr>
              <a:t>, </a:t>
            </a:r>
            <a:r>
              <a:rPr lang="ko-KR" altLang="en-US" sz="1200" b="1" dirty="0">
                <a:solidFill>
                  <a:prstClr val="black"/>
                </a:solidFill>
              </a:rPr>
              <a:t>발포 등</a:t>
            </a:r>
            <a:endParaRPr lang="en-US" altLang="ko-KR" sz="12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solidFill>
                  <a:prstClr val="black"/>
                </a:solidFill>
              </a:rPr>
              <a:t>명령을 기록한다</a:t>
            </a:r>
            <a:r>
              <a:rPr lang="en-US" altLang="ko-KR" sz="1200" dirty="0">
                <a:solidFill>
                  <a:prstClr val="black"/>
                </a:solidFill>
              </a:rPr>
              <a:t>.</a:t>
            </a:r>
          </a:p>
        </p:txBody>
      </p:sp>
      <p:sp>
        <p:nvSpPr>
          <p:cNvPr id="41" name="모서리가 둥근 직사각형 106">
            <a:extLst>
              <a:ext uri="{FF2B5EF4-FFF2-40B4-BE49-F238E27FC236}">
                <a16:creationId xmlns:a16="http://schemas.microsoft.com/office/drawing/2014/main" id="{20BD1765-4B5E-4755-8B88-7593545DBE13}"/>
              </a:ext>
            </a:extLst>
          </p:cNvPr>
          <p:cNvSpPr/>
          <p:nvPr/>
        </p:nvSpPr>
        <p:spPr>
          <a:xfrm>
            <a:off x="1799661" y="3716307"/>
            <a:ext cx="1849899" cy="376972"/>
          </a:xfrm>
          <a:prstGeom prst="roundRect">
            <a:avLst>
              <a:gd name="adj" fmla="val 50000"/>
            </a:avLst>
          </a:prstGeom>
          <a:solidFill>
            <a:srgbClr val="687267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prstClr val="white"/>
                </a:solidFill>
              </a:rPr>
              <a:t>RC </a:t>
            </a:r>
            <a:r>
              <a:rPr lang="ko-KR" altLang="en-US" sz="1200" b="1" dirty="0">
                <a:solidFill>
                  <a:prstClr val="white"/>
                </a:solidFill>
              </a:rPr>
              <a:t>카</a:t>
            </a:r>
          </a:p>
        </p:txBody>
      </p:sp>
      <p:sp>
        <p:nvSpPr>
          <p:cNvPr id="42" name="모서리가 둥근 직사각형 106">
            <a:extLst>
              <a:ext uri="{FF2B5EF4-FFF2-40B4-BE49-F238E27FC236}">
                <a16:creationId xmlns:a16="http://schemas.microsoft.com/office/drawing/2014/main" id="{F8C1A837-643F-42D2-A8D2-A34A06235257}"/>
              </a:ext>
            </a:extLst>
          </p:cNvPr>
          <p:cNvSpPr/>
          <p:nvPr/>
        </p:nvSpPr>
        <p:spPr>
          <a:xfrm>
            <a:off x="4900452" y="1572505"/>
            <a:ext cx="1849899" cy="376972"/>
          </a:xfrm>
          <a:prstGeom prst="roundRect">
            <a:avLst>
              <a:gd name="adj" fmla="val 50000"/>
            </a:avLst>
          </a:prstGeom>
          <a:solidFill>
            <a:srgbClr val="687267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scene3d>
            <a:camera prst="orthographicFron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prstClr val="white"/>
                </a:solidFill>
              </a:rPr>
              <a:t>데이터베이스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ED59270E-2D4E-4E17-AF23-7524142E61BE}"/>
              </a:ext>
            </a:extLst>
          </p:cNvPr>
          <p:cNvGrpSpPr/>
          <p:nvPr/>
        </p:nvGrpSpPr>
        <p:grpSpPr>
          <a:xfrm>
            <a:off x="4817548" y="2034630"/>
            <a:ext cx="2015706" cy="1507576"/>
            <a:chOff x="4107280" y="2109250"/>
            <a:chExt cx="2015706" cy="1507576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79EAECB6-6108-4CFE-AF28-FC939D3F88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09925" y="2109250"/>
              <a:ext cx="1841838" cy="1374184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9A7628D4-BFF1-43F8-9F6D-FC24DED3D346}"/>
                </a:ext>
              </a:extLst>
            </p:cNvPr>
            <p:cNvSpPr/>
            <p:nvPr/>
          </p:nvSpPr>
          <p:spPr>
            <a:xfrm>
              <a:off x="4107280" y="3254825"/>
              <a:ext cx="2015706" cy="362001"/>
            </a:xfrm>
            <a:prstGeom prst="rect">
              <a:avLst/>
            </a:prstGeom>
            <a:solidFill>
              <a:srgbClr val="ABB2AA"/>
            </a:solidFill>
            <a:ln>
              <a:solidFill>
                <a:srgbClr val="ABB2A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67C4586-1D56-472A-8838-627C143620E5}"/>
              </a:ext>
            </a:extLst>
          </p:cNvPr>
          <p:cNvSpPr/>
          <p:nvPr/>
        </p:nvSpPr>
        <p:spPr>
          <a:xfrm>
            <a:off x="4494294" y="3100332"/>
            <a:ext cx="2651187" cy="610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prstClr val="black"/>
                </a:solidFill>
              </a:rPr>
              <a:t>RC </a:t>
            </a:r>
            <a:r>
              <a:rPr lang="ko-KR" altLang="en-US" sz="1200" b="1" dirty="0" err="1">
                <a:solidFill>
                  <a:prstClr val="black"/>
                </a:solidFill>
              </a:rPr>
              <a:t>카가</a:t>
            </a:r>
            <a:r>
              <a:rPr lang="ko-KR" altLang="en-US" sz="1200" b="1" dirty="0">
                <a:solidFill>
                  <a:prstClr val="black"/>
                </a:solidFill>
              </a:rPr>
              <a:t> </a:t>
            </a:r>
            <a:r>
              <a:rPr lang="ko-KR" altLang="en-US" sz="1200" b="1" dirty="0" err="1">
                <a:solidFill>
                  <a:prstClr val="black"/>
                </a:solidFill>
              </a:rPr>
              <a:t>해야할</a:t>
            </a:r>
            <a:r>
              <a:rPr lang="ko-KR" altLang="en-US" sz="1200" b="1" dirty="0">
                <a:solidFill>
                  <a:prstClr val="black"/>
                </a:solidFill>
              </a:rPr>
              <a:t> 임무</a:t>
            </a:r>
            <a:endParaRPr lang="en-US" altLang="ko-KR" sz="1200" b="1" dirty="0">
              <a:solidFill>
                <a:prstClr val="black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b="1" dirty="0">
                <a:solidFill>
                  <a:prstClr val="black"/>
                </a:solidFill>
              </a:rPr>
              <a:t>목표물 적중여부 등을 기록한다</a:t>
            </a:r>
            <a:r>
              <a:rPr lang="en-US" altLang="ko-KR" sz="1200" b="1" dirty="0">
                <a:solidFill>
                  <a:prstClr val="black"/>
                </a:solidFill>
              </a:rPr>
              <a:t>.</a:t>
            </a:r>
            <a:endParaRPr lang="en-US" altLang="ko-KR" sz="1200" dirty="0">
              <a:solidFill>
                <a:prstClr val="black"/>
              </a:solidFill>
            </a:endParaRPr>
          </a:p>
        </p:txBody>
      </p:sp>
      <p:sp>
        <p:nvSpPr>
          <p:cNvPr id="26" name="화살표: 아래쪽 25">
            <a:extLst>
              <a:ext uri="{FF2B5EF4-FFF2-40B4-BE49-F238E27FC236}">
                <a16:creationId xmlns:a16="http://schemas.microsoft.com/office/drawing/2014/main" id="{0A13B632-F992-4BCC-BD79-65D226623A92}"/>
              </a:ext>
            </a:extLst>
          </p:cNvPr>
          <p:cNvSpPr/>
          <p:nvPr/>
        </p:nvSpPr>
        <p:spPr>
          <a:xfrm rot="5400000">
            <a:off x="7828339" y="1245143"/>
            <a:ext cx="203619" cy="1987659"/>
          </a:xfrm>
          <a:prstGeom prst="downArrow">
            <a:avLst>
              <a:gd name="adj1" fmla="val 35141"/>
              <a:gd name="adj2" fmla="val 72637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화살표: 아래쪽 52">
            <a:extLst>
              <a:ext uri="{FF2B5EF4-FFF2-40B4-BE49-F238E27FC236}">
                <a16:creationId xmlns:a16="http://schemas.microsoft.com/office/drawing/2014/main" id="{4D443CA9-9465-48E1-B3B8-E51510D3F52F}"/>
              </a:ext>
            </a:extLst>
          </p:cNvPr>
          <p:cNvSpPr/>
          <p:nvPr/>
        </p:nvSpPr>
        <p:spPr>
          <a:xfrm rot="5400000" flipV="1">
            <a:off x="7828340" y="1695707"/>
            <a:ext cx="203619" cy="1987658"/>
          </a:xfrm>
          <a:prstGeom prst="downArrow">
            <a:avLst>
              <a:gd name="adj1" fmla="val 35141"/>
              <a:gd name="adj2" fmla="val 72637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화살표: 아래쪽 53">
            <a:extLst>
              <a:ext uri="{FF2B5EF4-FFF2-40B4-BE49-F238E27FC236}">
                <a16:creationId xmlns:a16="http://schemas.microsoft.com/office/drawing/2014/main" id="{E7C7A7AB-9FCE-4C32-A2CB-AEABAA0C3D5D}"/>
              </a:ext>
            </a:extLst>
          </p:cNvPr>
          <p:cNvSpPr/>
          <p:nvPr/>
        </p:nvSpPr>
        <p:spPr>
          <a:xfrm rot="3778267">
            <a:off x="3779625" y="2285266"/>
            <a:ext cx="203619" cy="1735447"/>
          </a:xfrm>
          <a:prstGeom prst="downArrow">
            <a:avLst>
              <a:gd name="adj1" fmla="val 35141"/>
              <a:gd name="adj2" fmla="val 72637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화살표: 아래쪽 54">
            <a:extLst>
              <a:ext uri="{FF2B5EF4-FFF2-40B4-BE49-F238E27FC236}">
                <a16:creationId xmlns:a16="http://schemas.microsoft.com/office/drawing/2014/main" id="{6E4CA3FD-7D03-48E3-A067-E63BA276F46B}"/>
              </a:ext>
            </a:extLst>
          </p:cNvPr>
          <p:cNvSpPr/>
          <p:nvPr/>
        </p:nvSpPr>
        <p:spPr>
          <a:xfrm rot="3778267" flipV="1">
            <a:off x="3650265" y="1930888"/>
            <a:ext cx="203619" cy="1794575"/>
          </a:xfrm>
          <a:prstGeom prst="downArrow">
            <a:avLst>
              <a:gd name="adj1" fmla="val 35141"/>
              <a:gd name="adj2" fmla="val 72637"/>
            </a:avLst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868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447675" y="269876"/>
            <a:ext cx="11350625" cy="1005204"/>
            <a:chOff x="523875" y="257175"/>
            <a:chExt cx="11166475" cy="1426845"/>
          </a:xfrm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모서리가 둥근 직사각형 5"/>
            <p:cNvSpPr/>
            <p:nvPr/>
          </p:nvSpPr>
          <p:spPr>
            <a:xfrm>
              <a:off x="523875" y="257175"/>
              <a:ext cx="11166475" cy="1426845"/>
            </a:xfrm>
            <a:prstGeom prst="roundRect">
              <a:avLst>
                <a:gd name="adj" fmla="val 7054"/>
              </a:avLst>
            </a:prstGeom>
            <a:pattFill prst="wdDnDiag">
              <a:fgClr>
                <a:srgbClr val="2B3335"/>
              </a:fgClr>
              <a:bgClr>
                <a:srgbClr val="0B141B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588962" y="329247"/>
              <a:ext cx="11036300" cy="1282700"/>
            </a:xfrm>
            <a:prstGeom prst="roundRect">
              <a:avLst>
                <a:gd name="adj" fmla="val 4192"/>
              </a:avLst>
            </a:prstGeom>
            <a:solidFill>
              <a:srgbClr val="68726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sz="2800" b="1" i="1" kern="0" dirty="0">
                  <a:solidFill>
                    <a:srgbClr val="FFC000"/>
                  </a:solidFill>
                </a:rPr>
                <a:t>변경 사항</a:t>
              </a:r>
              <a:endParaRPr lang="en-US" altLang="ko-KR" sz="2800" b="1" i="1" kern="0" dirty="0">
                <a:solidFill>
                  <a:srgbClr val="FFC000"/>
                </a:solidFill>
              </a:endParaRPr>
            </a:p>
          </p:txBody>
        </p:sp>
      </p:grpSp>
      <p:sp>
        <p:nvSpPr>
          <p:cNvPr id="13" name="모서리가 둥근 직사각형 12"/>
          <p:cNvSpPr/>
          <p:nvPr/>
        </p:nvSpPr>
        <p:spPr>
          <a:xfrm>
            <a:off x="447675" y="1422400"/>
            <a:ext cx="11350625" cy="5143500"/>
          </a:xfrm>
          <a:prstGeom prst="roundRect">
            <a:avLst>
              <a:gd name="adj" fmla="val 0"/>
            </a:avLst>
          </a:prstGeom>
          <a:solidFill>
            <a:srgbClr val="ABB2AA"/>
          </a:solidFill>
          <a:ln w="57150">
            <a:solidFill>
              <a:srgbClr val="0B141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6600" kern="0" dirty="0">
              <a:solidFill>
                <a:srgbClr val="2B3335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E0FB9AC-CFF9-4901-97D1-60F725C7D713}"/>
              </a:ext>
            </a:extLst>
          </p:cNvPr>
          <p:cNvSpPr/>
          <p:nvPr/>
        </p:nvSpPr>
        <p:spPr>
          <a:xfrm>
            <a:off x="6965661" y="1708934"/>
            <a:ext cx="4158851" cy="32823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prstClr val="black"/>
                </a:solidFill>
              </a:rPr>
              <a:t>최초 계획</a:t>
            </a:r>
            <a:endParaRPr lang="en-US" altLang="ko-KR" sz="2800" b="1" dirty="0">
              <a:solidFill>
                <a:prstClr val="black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b="1" dirty="0">
                <a:solidFill>
                  <a:prstClr val="black"/>
                </a:solidFill>
              </a:rPr>
              <a:t>어플리케이션을 통해 데이터베이스에 명령을 기록하고 </a:t>
            </a:r>
            <a:r>
              <a:rPr lang="en-US" altLang="ko-KR" sz="1400" b="1" dirty="0">
                <a:solidFill>
                  <a:prstClr val="black"/>
                </a:solidFill>
              </a:rPr>
              <a:t>RC</a:t>
            </a:r>
            <a:r>
              <a:rPr lang="ko-KR" altLang="en-US" sz="1400" b="1" dirty="0">
                <a:solidFill>
                  <a:prstClr val="black"/>
                </a:solidFill>
              </a:rPr>
              <a:t>카를 조종한다</a:t>
            </a:r>
            <a:r>
              <a:rPr lang="en-US" altLang="ko-KR" sz="1400" b="1" dirty="0">
                <a:solidFill>
                  <a:prstClr val="black"/>
                </a:solidFill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b="1" u="sng" dirty="0">
                <a:solidFill>
                  <a:srgbClr val="FF0000"/>
                </a:solidFill>
              </a:rPr>
              <a:t>초음파 센서를 </a:t>
            </a:r>
            <a:r>
              <a:rPr lang="ko-KR" altLang="en-US" sz="1400" b="1" dirty="0">
                <a:solidFill>
                  <a:srgbClr val="FF0000"/>
                </a:solidFill>
              </a:rPr>
              <a:t>통해서 포를 쏘고 적중여부를 데이터베이스에 기록한다</a:t>
            </a:r>
            <a:r>
              <a:rPr lang="en-US" altLang="ko-KR" sz="1400" b="1" dirty="0">
                <a:solidFill>
                  <a:srgbClr val="FF0000"/>
                </a:solidFill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b="1" dirty="0">
                <a:solidFill>
                  <a:prstClr val="black"/>
                </a:solidFill>
              </a:rPr>
              <a:t>포를 </a:t>
            </a:r>
            <a:r>
              <a:rPr lang="ko-KR" altLang="en-US" sz="1400" b="1" dirty="0" err="1">
                <a:solidFill>
                  <a:prstClr val="black"/>
                </a:solidFill>
              </a:rPr>
              <a:t>쏠때</a:t>
            </a:r>
            <a:r>
              <a:rPr lang="ko-KR" altLang="en-US" sz="1400" b="1" dirty="0">
                <a:solidFill>
                  <a:prstClr val="black"/>
                </a:solidFill>
              </a:rPr>
              <a:t> </a:t>
            </a:r>
            <a:r>
              <a:rPr lang="ko-KR" altLang="en-US" sz="1400" b="1" dirty="0" err="1">
                <a:solidFill>
                  <a:prstClr val="black"/>
                </a:solidFill>
              </a:rPr>
              <a:t>부저가</a:t>
            </a:r>
            <a:r>
              <a:rPr lang="ko-KR" altLang="en-US" sz="1400" b="1" dirty="0">
                <a:solidFill>
                  <a:prstClr val="black"/>
                </a:solidFill>
              </a:rPr>
              <a:t> 울리고 후진 시 </a:t>
            </a:r>
            <a:r>
              <a:rPr lang="ko-KR" altLang="en-US" sz="1400" b="1" dirty="0" err="1">
                <a:solidFill>
                  <a:prstClr val="black"/>
                </a:solidFill>
              </a:rPr>
              <a:t>후미등이</a:t>
            </a:r>
            <a:r>
              <a:rPr lang="ko-KR" altLang="en-US" sz="1400" b="1" dirty="0">
                <a:solidFill>
                  <a:prstClr val="black"/>
                </a:solidFill>
              </a:rPr>
              <a:t> 점등한다</a:t>
            </a:r>
            <a:r>
              <a:rPr lang="en-US" altLang="ko-KR" sz="1400" b="1" dirty="0">
                <a:solidFill>
                  <a:prstClr val="black"/>
                </a:solidFill>
              </a:rPr>
              <a:t>.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DD0A517-FD2A-4EFE-A91C-EDA5ECA04E5D}"/>
              </a:ext>
            </a:extLst>
          </p:cNvPr>
          <p:cNvSpPr/>
          <p:nvPr/>
        </p:nvSpPr>
        <p:spPr>
          <a:xfrm>
            <a:off x="1067488" y="1708934"/>
            <a:ext cx="4158851" cy="32823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prstClr val="black"/>
                </a:solidFill>
              </a:rPr>
              <a:t>최초 계획</a:t>
            </a:r>
            <a:endParaRPr lang="en-US" altLang="ko-KR" sz="2800" b="1" dirty="0">
              <a:solidFill>
                <a:prstClr val="black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b="1" dirty="0">
                <a:solidFill>
                  <a:prstClr val="black"/>
                </a:solidFill>
              </a:rPr>
              <a:t>어플리케이션을 통해 데이터베이스에 명령을 기록하고 </a:t>
            </a:r>
            <a:r>
              <a:rPr lang="en-US" altLang="ko-KR" sz="1400" b="1" dirty="0">
                <a:solidFill>
                  <a:prstClr val="black"/>
                </a:solidFill>
              </a:rPr>
              <a:t>RC</a:t>
            </a:r>
            <a:r>
              <a:rPr lang="ko-KR" altLang="en-US" sz="1400" b="1" dirty="0">
                <a:solidFill>
                  <a:prstClr val="black"/>
                </a:solidFill>
              </a:rPr>
              <a:t>카를 조종한다</a:t>
            </a:r>
            <a:r>
              <a:rPr lang="en-US" altLang="ko-KR" sz="1400" b="1" dirty="0">
                <a:solidFill>
                  <a:prstClr val="black"/>
                </a:solidFill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400" b="1" u="sng" dirty="0">
                <a:solidFill>
                  <a:srgbClr val="FF0000"/>
                </a:solidFill>
              </a:rPr>
              <a:t>IR</a:t>
            </a:r>
            <a:r>
              <a:rPr lang="ko-KR" altLang="en-US" sz="1400" b="1" u="sng" dirty="0">
                <a:solidFill>
                  <a:srgbClr val="FF0000"/>
                </a:solidFill>
              </a:rPr>
              <a:t> 센서를 </a:t>
            </a:r>
            <a:r>
              <a:rPr lang="ko-KR" altLang="en-US" sz="1400" b="1" dirty="0">
                <a:solidFill>
                  <a:srgbClr val="FF0000"/>
                </a:solidFill>
              </a:rPr>
              <a:t>통해서 포를 쏘고 적중여부를 데이터베이스에 기록한다</a:t>
            </a:r>
            <a:r>
              <a:rPr lang="en-US" altLang="ko-KR" sz="1400" b="1" dirty="0">
                <a:solidFill>
                  <a:srgbClr val="FF0000"/>
                </a:solidFill>
              </a:rPr>
              <a:t>.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b="1" dirty="0">
                <a:solidFill>
                  <a:prstClr val="black"/>
                </a:solidFill>
              </a:rPr>
              <a:t>포를 </a:t>
            </a:r>
            <a:r>
              <a:rPr lang="ko-KR" altLang="en-US" sz="1400" b="1" dirty="0" err="1">
                <a:solidFill>
                  <a:prstClr val="black"/>
                </a:solidFill>
              </a:rPr>
              <a:t>쏠때</a:t>
            </a:r>
            <a:r>
              <a:rPr lang="ko-KR" altLang="en-US" sz="1400" b="1" dirty="0">
                <a:solidFill>
                  <a:prstClr val="black"/>
                </a:solidFill>
              </a:rPr>
              <a:t> </a:t>
            </a:r>
            <a:r>
              <a:rPr lang="ko-KR" altLang="en-US" sz="1400" b="1" dirty="0" err="1">
                <a:solidFill>
                  <a:prstClr val="black"/>
                </a:solidFill>
              </a:rPr>
              <a:t>부저가</a:t>
            </a:r>
            <a:r>
              <a:rPr lang="ko-KR" altLang="en-US" sz="1400" b="1" dirty="0">
                <a:solidFill>
                  <a:prstClr val="black"/>
                </a:solidFill>
              </a:rPr>
              <a:t> 울리고 후진 시 </a:t>
            </a:r>
            <a:r>
              <a:rPr lang="ko-KR" altLang="en-US" sz="1400" b="1" dirty="0" err="1">
                <a:solidFill>
                  <a:prstClr val="black"/>
                </a:solidFill>
              </a:rPr>
              <a:t>후미등이</a:t>
            </a:r>
            <a:r>
              <a:rPr lang="ko-KR" altLang="en-US" sz="1400" b="1" dirty="0">
                <a:solidFill>
                  <a:prstClr val="black"/>
                </a:solidFill>
              </a:rPr>
              <a:t> 점등한다</a:t>
            </a:r>
            <a:r>
              <a:rPr lang="en-US" altLang="ko-KR" sz="1400" b="1" dirty="0">
                <a:solidFill>
                  <a:prstClr val="black"/>
                </a:solidFill>
              </a:rPr>
              <a:t>.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2A38F16D-8165-4F86-BFFA-D106C6A54C38}"/>
              </a:ext>
            </a:extLst>
          </p:cNvPr>
          <p:cNvSpPr/>
          <p:nvPr/>
        </p:nvSpPr>
        <p:spPr>
          <a:xfrm>
            <a:off x="5546521" y="3350120"/>
            <a:ext cx="1098958" cy="446714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618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447675" y="269876"/>
            <a:ext cx="11350625" cy="1005204"/>
            <a:chOff x="523875" y="257175"/>
            <a:chExt cx="11166475" cy="1426845"/>
          </a:xfrm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모서리가 둥근 직사각형 5"/>
            <p:cNvSpPr/>
            <p:nvPr/>
          </p:nvSpPr>
          <p:spPr>
            <a:xfrm>
              <a:off x="523875" y="257175"/>
              <a:ext cx="11166475" cy="1426845"/>
            </a:xfrm>
            <a:prstGeom prst="roundRect">
              <a:avLst>
                <a:gd name="adj" fmla="val 7054"/>
              </a:avLst>
            </a:prstGeom>
            <a:pattFill prst="wdDnDiag">
              <a:fgClr>
                <a:srgbClr val="2B3335"/>
              </a:fgClr>
              <a:bgClr>
                <a:srgbClr val="0B141B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588962" y="329247"/>
              <a:ext cx="11036300" cy="1282700"/>
            </a:xfrm>
            <a:prstGeom prst="roundRect">
              <a:avLst>
                <a:gd name="adj" fmla="val 4192"/>
              </a:avLst>
            </a:prstGeom>
            <a:solidFill>
              <a:srgbClr val="68726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sz="2800" b="1" i="1" kern="0" dirty="0">
                  <a:solidFill>
                    <a:srgbClr val="FFC000"/>
                  </a:solidFill>
                </a:rPr>
                <a:t>변경 사항</a:t>
              </a:r>
              <a:endParaRPr lang="en-US" altLang="ko-KR" sz="2800" b="1" i="1" kern="0" dirty="0">
                <a:solidFill>
                  <a:srgbClr val="FFC000"/>
                </a:solidFill>
              </a:endParaRPr>
            </a:p>
          </p:txBody>
        </p:sp>
      </p:grpSp>
      <p:sp>
        <p:nvSpPr>
          <p:cNvPr id="13" name="모서리가 둥근 직사각형 12"/>
          <p:cNvSpPr/>
          <p:nvPr/>
        </p:nvSpPr>
        <p:spPr>
          <a:xfrm>
            <a:off x="447675" y="1422400"/>
            <a:ext cx="11350625" cy="5143500"/>
          </a:xfrm>
          <a:prstGeom prst="roundRect">
            <a:avLst>
              <a:gd name="adj" fmla="val 0"/>
            </a:avLst>
          </a:prstGeom>
          <a:solidFill>
            <a:srgbClr val="ABB2AA"/>
          </a:solidFill>
          <a:ln w="57150">
            <a:solidFill>
              <a:srgbClr val="0B141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6600" kern="0" dirty="0">
              <a:solidFill>
                <a:srgbClr val="2B3335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EE0FB9AC-CFF9-4901-97D1-60F725C7D713}"/>
              </a:ext>
            </a:extLst>
          </p:cNvPr>
          <p:cNvSpPr/>
          <p:nvPr/>
        </p:nvSpPr>
        <p:spPr>
          <a:xfrm>
            <a:off x="6946611" y="1949754"/>
            <a:ext cx="4158851" cy="3074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prstClr val="black"/>
                </a:solidFill>
              </a:rPr>
              <a:t>초음파 센서</a:t>
            </a:r>
            <a:endParaRPr lang="en-US" altLang="ko-KR" sz="28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5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black"/>
                </a:solidFill>
              </a:rPr>
              <a:t>직선거리에 있는 사물의 거리를 알아내는 성질을 통해 발포 시 거리가 일정거리 이내라면 적중했다고 판별</a:t>
            </a:r>
            <a:endParaRPr lang="en-US" altLang="ko-KR" sz="1400" b="1" dirty="0">
              <a:solidFill>
                <a:prstClr val="black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DD0A517-FD2A-4EFE-A91C-EDA5ECA04E5D}"/>
              </a:ext>
            </a:extLst>
          </p:cNvPr>
          <p:cNvSpPr/>
          <p:nvPr/>
        </p:nvSpPr>
        <p:spPr>
          <a:xfrm>
            <a:off x="1411439" y="1949754"/>
            <a:ext cx="3700312" cy="3605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b="1" dirty="0">
                <a:solidFill>
                  <a:prstClr val="black"/>
                </a:solidFill>
              </a:rPr>
              <a:t>IR </a:t>
            </a:r>
            <a:r>
              <a:rPr lang="ko-KR" altLang="en-US" sz="2800" b="1" dirty="0">
                <a:solidFill>
                  <a:prstClr val="black"/>
                </a:solidFill>
              </a:rPr>
              <a:t>센서</a:t>
            </a:r>
            <a:endParaRPr lang="en-US" altLang="ko-KR" sz="28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black"/>
                </a:solidFill>
              </a:rPr>
              <a:t>     </a:t>
            </a:r>
            <a:r>
              <a:rPr lang="ko-KR" altLang="en-US" sz="1100" b="1" dirty="0" err="1">
                <a:solidFill>
                  <a:prstClr val="black"/>
                </a:solidFill>
              </a:rPr>
              <a:t>발광부</a:t>
            </a:r>
            <a:r>
              <a:rPr lang="ko-KR" altLang="en-US" sz="1400" b="1" dirty="0">
                <a:solidFill>
                  <a:prstClr val="black"/>
                </a:solidFill>
              </a:rPr>
              <a:t>                  </a:t>
            </a:r>
            <a:r>
              <a:rPr lang="ko-KR" altLang="en-US" sz="1100" b="1" dirty="0" err="1">
                <a:solidFill>
                  <a:prstClr val="black"/>
                </a:solidFill>
              </a:rPr>
              <a:t>수광부</a:t>
            </a:r>
            <a:endParaRPr lang="en-US" altLang="ko-KR" sz="11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9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black"/>
                </a:solidFill>
              </a:rPr>
              <a:t>발광부에서 빛을 쏘면 표적지인 수광부에서 값을 받는 방식으로 적중여부를 판별</a:t>
            </a: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500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/>
                </a:solidFill>
              </a:rPr>
              <a:t>BUT </a:t>
            </a:r>
            <a:r>
              <a:rPr lang="ko-KR" altLang="en-US" sz="1400" b="1" dirty="0">
                <a:solidFill>
                  <a:prstClr val="black"/>
                </a:solidFill>
              </a:rPr>
              <a:t>센서가 값을 너무 </a:t>
            </a:r>
            <a:r>
              <a:rPr lang="ko-KR" altLang="en-US" sz="1400" b="1" dirty="0" err="1">
                <a:solidFill>
                  <a:prstClr val="black"/>
                </a:solidFill>
              </a:rPr>
              <a:t>잘받아서</a:t>
            </a:r>
            <a:r>
              <a:rPr lang="ko-KR" altLang="en-US" sz="1400" b="1" dirty="0">
                <a:solidFill>
                  <a:prstClr val="black"/>
                </a:solidFill>
              </a:rPr>
              <a:t> 적중률이 매우 높음</a:t>
            </a:r>
            <a:endParaRPr lang="en-US" altLang="ko-KR" sz="1400" b="1" dirty="0">
              <a:solidFill>
                <a:prstClr val="black"/>
              </a:solidFill>
            </a:endParaRP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2A38F16D-8165-4F86-BFFA-D106C6A54C38}"/>
              </a:ext>
            </a:extLst>
          </p:cNvPr>
          <p:cNvSpPr/>
          <p:nvPr/>
        </p:nvSpPr>
        <p:spPr>
          <a:xfrm>
            <a:off x="5546521" y="3350120"/>
            <a:ext cx="1098958" cy="446714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6C11A7E-C92B-470E-97D1-8B662DBD84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3800" y1="44000" x2="54000" y2="44000"/>
                        <a14:foregroundMark x1="48600" y1="47200" x2="49800" y2="46000"/>
                        <a14:foregroundMark x1="46957" y1="48461" x2="47200" y2="48400"/>
                        <a14:foregroundMark x1="36358" y1="54563" x2="38079" y2="54025"/>
                        <a14:foregroundMark x1="43000" y1="50400" x2="43400" y2="50400"/>
                        <a14:backgroundMark x1="48891" y1="48142" x2="49600" y2="48000"/>
                        <a14:backgroundMark x1="45400" y1="50400" x2="46200" y2="50000"/>
                        <a14:backgroundMark x1="55000" y1="44400" x2="56000" y2="44000"/>
                        <a14:backgroundMark x1="37600" y1="55000" x2="38800" y2="54400"/>
                        <a14:backgroundMark x1="34400" y1="57000" x2="35600" y2="562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226" b="32830"/>
          <a:stretch/>
        </p:blipFill>
        <p:spPr bwMode="auto">
          <a:xfrm>
            <a:off x="1155497" y="2660650"/>
            <a:ext cx="1972945" cy="76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12C9D37-88C4-42E8-A0CE-11953DF9D57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17" b="30595"/>
          <a:stretch/>
        </p:blipFill>
        <p:spPr>
          <a:xfrm>
            <a:off x="2621065" y="2660650"/>
            <a:ext cx="2171207" cy="7683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D732E1A-8853-4D82-BD2D-5EE94B54C0B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104" b="92350" l="8415" r="91829">
                        <a14:foregroundMark x1="31220" y1="24590" x2="31951" y2="25137"/>
                        <a14:foregroundMark x1="41220" y1="30237" x2="47195" y2="28597"/>
                        <a14:foregroundMark x1="38049" y1="31694" x2="40854" y2="37887"/>
                        <a14:foregroundMark x1="21341" y1="26412" x2="25854" y2="24954"/>
                        <a14:foregroundMark x1="32073" y1="24954" x2="35732" y2="27869"/>
                        <a14:foregroundMark x1="8415" y1="44627" x2="9024" y2="46266"/>
                        <a14:foregroundMark x1="90244" y1="50091" x2="90366" y2="50820"/>
                        <a14:foregroundMark x1="77805" y1="40255" x2="82561" y2="35337"/>
                        <a14:foregroundMark x1="74268" y1="15847" x2="83659" y2="24408"/>
                        <a14:foregroundMark x1="85610" y1="20583" x2="85366" y2="28780"/>
                        <a14:foregroundMark x1="85732" y1="25501" x2="85244" y2="34062"/>
                        <a14:foregroundMark x1="64512" y1="12204" x2="66951" y2="9472"/>
                        <a14:foregroundMark x1="72073" y1="7104" x2="75488" y2="7832"/>
                        <a14:foregroundMark x1="77683" y1="9290" x2="81829" y2="13115"/>
                        <a14:foregroundMark x1="81707" y1="12386" x2="85244" y2="19126"/>
                        <a14:foregroundMark x1="76585" y1="8197" x2="78171" y2="8925"/>
                        <a14:foregroundMark x1="80366" y1="10018" x2="82195" y2="12386"/>
                        <a14:foregroundMark x1="84024" y1="15483" x2="85976" y2="19854"/>
                        <a14:foregroundMark x1="86463" y1="23315" x2="86829" y2="28233"/>
                        <a14:foregroundMark x1="87073" y1="26776" x2="86951" y2="31148"/>
                        <a14:foregroundMark x1="82073" y1="11111" x2="85488" y2="16576"/>
                        <a14:foregroundMark x1="85854" y1="17486" x2="87073" y2="27140"/>
                        <a14:foregroundMark x1="87073" y1="27140" x2="86829" y2="30601"/>
                        <a14:foregroundMark x1="86341" y1="20219" x2="86951" y2="24954"/>
                        <a14:foregroundMark x1="69512" y1="23497" x2="68659" y2="30783"/>
                        <a14:foregroundMark x1="48659" y1="83971" x2="49146" y2="85064"/>
                        <a14:foregroundMark x1="53049" y1="82149" x2="55488" y2="90164"/>
                        <a14:foregroundMark x1="56951" y1="79781" x2="59390" y2="88707"/>
                        <a14:foregroundMark x1="61341" y1="77778" x2="63780" y2="86521"/>
                        <a14:foregroundMark x1="63780" y1="86521" x2="63780" y2="86885"/>
                        <a14:foregroundMark x1="49390" y1="85792" x2="50854" y2="92350"/>
                        <a14:foregroundMark x1="70610" y1="65392" x2="71829" y2="64663"/>
                        <a14:foregroundMark x1="66951" y1="67213" x2="68902" y2="66120"/>
                        <a14:foregroundMark x1="89268" y1="58652" x2="90610" y2="57741"/>
                        <a14:foregroundMark x1="75122" y1="63934" x2="76463" y2="63388"/>
                        <a14:foregroundMark x1="91341" y1="57559" x2="91829" y2="57377"/>
                        <a14:foregroundMark x1="17195" y1="86521" x2="18537" y2="85610"/>
                        <a14:foregroundMark x1="37195" y1="79599" x2="37561" y2="78871"/>
                        <a14:foregroundMark x1="26463" y1="83607" x2="26707" y2="83242"/>
                        <a14:foregroundMark x1="68293" y1="8379" x2="70122" y2="71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056" y="2599265"/>
            <a:ext cx="1987894" cy="133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14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447675" y="269876"/>
            <a:ext cx="11350625" cy="1005204"/>
            <a:chOff x="523875" y="257175"/>
            <a:chExt cx="11166475" cy="1426845"/>
          </a:xfrm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모서리가 둥근 직사각형 5"/>
            <p:cNvSpPr/>
            <p:nvPr/>
          </p:nvSpPr>
          <p:spPr>
            <a:xfrm>
              <a:off x="523875" y="257175"/>
              <a:ext cx="11166475" cy="1426845"/>
            </a:xfrm>
            <a:prstGeom prst="roundRect">
              <a:avLst>
                <a:gd name="adj" fmla="val 7054"/>
              </a:avLst>
            </a:prstGeom>
            <a:pattFill prst="wdDnDiag">
              <a:fgClr>
                <a:srgbClr val="2B3335"/>
              </a:fgClr>
              <a:bgClr>
                <a:srgbClr val="0B141B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588962" y="329247"/>
              <a:ext cx="11036300" cy="1282700"/>
            </a:xfrm>
            <a:prstGeom prst="roundRect">
              <a:avLst>
                <a:gd name="adj" fmla="val 4192"/>
              </a:avLst>
            </a:prstGeom>
            <a:solidFill>
              <a:srgbClr val="68726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sz="2800" b="1" i="1" kern="0" dirty="0">
                  <a:solidFill>
                    <a:srgbClr val="FFC000"/>
                  </a:solidFill>
                </a:rPr>
                <a:t>최종 결과</a:t>
              </a:r>
              <a:endParaRPr lang="en-US" altLang="ko-KR" sz="2800" b="1" i="1" kern="0" dirty="0">
                <a:solidFill>
                  <a:srgbClr val="FFC000"/>
                </a:solidFill>
              </a:endParaRPr>
            </a:p>
          </p:txBody>
        </p:sp>
      </p:grpSp>
      <p:sp>
        <p:nvSpPr>
          <p:cNvPr id="13" name="모서리가 둥근 직사각형 12"/>
          <p:cNvSpPr/>
          <p:nvPr/>
        </p:nvSpPr>
        <p:spPr>
          <a:xfrm>
            <a:off x="447675" y="1422400"/>
            <a:ext cx="11350625" cy="5143500"/>
          </a:xfrm>
          <a:prstGeom prst="roundRect">
            <a:avLst>
              <a:gd name="adj" fmla="val 0"/>
            </a:avLst>
          </a:prstGeom>
          <a:solidFill>
            <a:srgbClr val="ABB2AA"/>
          </a:solidFill>
          <a:ln w="57150">
            <a:solidFill>
              <a:srgbClr val="0B141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6600" kern="0" dirty="0">
              <a:solidFill>
                <a:srgbClr val="2B3335"/>
              </a:solidFill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285605" y="2710626"/>
            <a:ext cx="3600000" cy="393700"/>
          </a:xfrm>
          <a:prstGeom prst="rect">
            <a:avLst/>
          </a:prstGeom>
          <a:solidFill>
            <a:srgbClr val="F0E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11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285604" y="2710626"/>
            <a:ext cx="3599999" cy="393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595959"/>
                </a:solidFill>
              </a:rPr>
              <a:t>어플리케이션</a:t>
            </a:r>
            <a:r>
              <a:rPr lang="ko-KR" altLang="en-US" sz="1000" b="1" dirty="0">
                <a:solidFill>
                  <a:prstClr val="white"/>
                </a:solidFill>
              </a:rPr>
              <a:t>                                            </a:t>
            </a:r>
            <a:r>
              <a: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100</a:t>
            </a: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%</a:t>
            </a:r>
            <a:endParaRPr lang="ko-KR" altLang="en-US" sz="12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FA00699-5178-465A-9F3F-130CF1431F70}"/>
              </a:ext>
            </a:extLst>
          </p:cNvPr>
          <p:cNvSpPr/>
          <p:nvPr/>
        </p:nvSpPr>
        <p:spPr>
          <a:xfrm>
            <a:off x="1285604" y="1806358"/>
            <a:ext cx="3487732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prstClr val="black"/>
                </a:solidFill>
              </a:rPr>
              <a:t>계획대비 진행상황</a:t>
            </a:r>
            <a:endParaRPr lang="en-US" altLang="ko-KR" sz="2800" b="1" dirty="0">
              <a:solidFill>
                <a:prstClr val="black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EB02E41B-2777-4BE2-9E07-E28D9DD4B2C1}"/>
              </a:ext>
            </a:extLst>
          </p:cNvPr>
          <p:cNvSpPr/>
          <p:nvPr/>
        </p:nvSpPr>
        <p:spPr>
          <a:xfrm>
            <a:off x="1285605" y="3286703"/>
            <a:ext cx="3600000" cy="393700"/>
          </a:xfrm>
          <a:prstGeom prst="rect">
            <a:avLst/>
          </a:prstGeom>
          <a:solidFill>
            <a:srgbClr val="F0E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11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099A9C9-8F45-4C9D-9B43-B33E58C80011}"/>
              </a:ext>
            </a:extLst>
          </p:cNvPr>
          <p:cNvSpPr/>
          <p:nvPr/>
        </p:nvSpPr>
        <p:spPr>
          <a:xfrm>
            <a:off x="1285604" y="3286703"/>
            <a:ext cx="3599999" cy="3937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prstClr val="white"/>
                </a:solidFill>
              </a:rPr>
              <a:t>데이터베이스</a:t>
            </a:r>
            <a:r>
              <a:rPr lang="ko-KR" altLang="en-US" sz="1000" b="1" dirty="0">
                <a:solidFill>
                  <a:prstClr val="white"/>
                </a:solidFill>
              </a:rPr>
              <a:t>                                            </a:t>
            </a:r>
            <a:r>
              <a:rPr lang="en-US" altLang="ko-KR" sz="1200" b="1" dirty="0">
                <a:solidFill>
                  <a:srgbClr val="FFC000"/>
                </a:solidFill>
              </a:rPr>
              <a:t>100</a:t>
            </a:r>
            <a:r>
              <a:rPr lang="en-US" altLang="ko-KR" sz="1200" dirty="0">
                <a:solidFill>
                  <a:srgbClr val="FFC000"/>
                </a:solidFill>
              </a:rPr>
              <a:t>%</a:t>
            </a:r>
            <a:endParaRPr lang="ko-KR" altLang="en-US" sz="1200" dirty="0">
              <a:solidFill>
                <a:srgbClr val="FFC000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78DD192-6325-4E48-B0AE-CC6D5FFEB456}"/>
              </a:ext>
            </a:extLst>
          </p:cNvPr>
          <p:cNvSpPr/>
          <p:nvPr/>
        </p:nvSpPr>
        <p:spPr>
          <a:xfrm>
            <a:off x="1285605" y="3873464"/>
            <a:ext cx="3600000" cy="393700"/>
          </a:xfrm>
          <a:prstGeom prst="rect">
            <a:avLst/>
          </a:prstGeom>
          <a:solidFill>
            <a:srgbClr val="F0E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11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BDD0E5F-3DFA-4FE6-ABF4-D11D7B665C6B}"/>
              </a:ext>
            </a:extLst>
          </p:cNvPr>
          <p:cNvSpPr/>
          <p:nvPr/>
        </p:nvSpPr>
        <p:spPr>
          <a:xfrm>
            <a:off x="1285605" y="3873464"/>
            <a:ext cx="3136118" cy="3937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srgbClr val="595959"/>
                </a:solidFill>
              </a:rPr>
              <a:t>주 기능                               </a:t>
            </a:r>
            <a:r>
              <a:rPr lang="en-US" altLang="ko-KR" sz="12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90.0</a:t>
            </a:r>
            <a:r>
              <a:rPr lang="en-US" altLang="ko-KR" sz="1200" dirty="0">
                <a:solidFill>
                  <a:prstClr val="black">
                    <a:lumMod val="65000"/>
                    <a:lumOff val="35000"/>
                  </a:prstClr>
                </a:solidFill>
              </a:rPr>
              <a:t>%</a:t>
            </a:r>
            <a:endParaRPr lang="ko-KR" altLang="en-US" sz="12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E1C4CCF-25CD-4EE7-A800-D6F3565F31FA}"/>
              </a:ext>
            </a:extLst>
          </p:cNvPr>
          <p:cNvSpPr/>
          <p:nvPr/>
        </p:nvSpPr>
        <p:spPr>
          <a:xfrm>
            <a:off x="1285605" y="4454271"/>
            <a:ext cx="3600000" cy="393700"/>
          </a:xfrm>
          <a:prstGeom prst="rect">
            <a:avLst/>
          </a:prstGeom>
          <a:solidFill>
            <a:srgbClr val="F0E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11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255BB7F-A71E-49D0-A6FF-C0A14F4F3662}"/>
              </a:ext>
            </a:extLst>
          </p:cNvPr>
          <p:cNvSpPr/>
          <p:nvPr/>
        </p:nvSpPr>
        <p:spPr>
          <a:xfrm>
            <a:off x="1285604" y="4454271"/>
            <a:ext cx="3599999" cy="3937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b="1" dirty="0">
                <a:solidFill>
                  <a:prstClr val="white"/>
                </a:solidFill>
              </a:rPr>
              <a:t>보조 기능                                    </a:t>
            </a:r>
            <a:r>
              <a:rPr lang="en-US" altLang="ko-KR" sz="1200" b="1" dirty="0">
                <a:solidFill>
                  <a:srgbClr val="FFC000"/>
                </a:solidFill>
              </a:rPr>
              <a:t>100%</a:t>
            </a:r>
            <a:endParaRPr lang="ko-KR" altLang="en-US" sz="1200" b="1" dirty="0">
              <a:solidFill>
                <a:srgbClr val="FFC000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272D31E-33DA-43EE-AFCA-497554B42D4A}"/>
              </a:ext>
            </a:extLst>
          </p:cNvPr>
          <p:cNvSpPr/>
          <p:nvPr/>
        </p:nvSpPr>
        <p:spPr>
          <a:xfrm>
            <a:off x="6689511" y="1806358"/>
            <a:ext cx="3599999" cy="2636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b="1" dirty="0">
                <a:solidFill>
                  <a:prstClr val="black"/>
                </a:solidFill>
              </a:rPr>
              <a:t>보완 사항</a:t>
            </a:r>
            <a:endParaRPr lang="en-US" altLang="ko-KR" sz="28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black"/>
                </a:solidFill>
              </a:rPr>
              <a:t>데이터베이스에 값이 많이 누적될 경우</a:t>
            </a: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black"/>
                </a:solidFill>
              </a:rPr>
              <a:t>어플리케이션의 동작속도가 매우 느려짐</a:t>
            </a: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endParaRPr lang="en-US" altLang="ko-KR" sz="1400" b="1" dirty="0">
              <a:solidFill>
                <a:prstClr val="black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black"/>
                </a:solidFill>
              </a:rPr>
              <a:t>초음파센서가 불투명한 재질</a:t>
            </a:r>
            <a:r>
              <a:rPr lang="en-US" altLang="ko-KR" sz="1400" b="1" dirty="0">
                <a:solidFill>
                  <a:prstClr val="black"/>
                </a:solidFill>
              </a:rPr>
              <a:t>, </a:t>
            </a:r>
            <a:r>
              <a:rPr lang="ko-KR" altLang="en-US" sz="1400" b="1" dirty="0">
                <a:solidFill>
                  <a:prstClr val="black"/>
                </a:solidFill>
              </a:rPr>
              <a:t>푹신한 재질 의 거리를 측정할 때 값이 부정확함</a:t>
            </a:r>
            <a:endParaRPr lang="en-US" altLang="ko-KR" sz="14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822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/>
          <p:cNvGrpSpPr/>
          <p:nvPr/>
        </p:nvGrpSpPr>
        <p:grpSpPr>
          <a:xfrm>
            <a:off x="447675" y="269876"/>
            <a:ext cx="11350625" cy="1005204"/>
            <a:chOff x="523875" y="257175"/>
            <a:chExt cx="11166475" cy="1426845"/>
          </a:xfrm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6" name="모서리가 둥근 직사각형 5"/>
            <p:cNvSpPr/>
            <p:nvPr/>
          </p:nvSpPr>
          <p:spPr>
            <a:xfrm>
              <a:off x="523875" y="257175"/>
              <a:ext cx="11166475" cy="1426845"/>
            </a:xfrm>
            <a:prstGeom prst="roundRect">
              <a:avLst>
                <a:gd name="adj" fmla="val 7054"/>
              </a:avLst>
            </a:prstGeom>
            <a:pattFill prst="wdDnDiag">
              <a:fgClr>
                <a:srgbClr val="2B3335"/>
              </a:fgClr>
              <a:bgClr>
                <a:srgbClr val="0B141B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588962" y="329247"/>
              <a:ext cx="11036300" cy="1282700"/>
            </a:xfrm>
            <a:prstGeom prst="roundRect">
              <a:avLst>
                <a:gd name="adj" fmla="val 4192"/>
              </a:avLst>
            </a:prstGeom>
            <a:solidFill>
              <a:srgbClr val="68726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ko-KR" altLang="en-US" sz="2800" b="1" i="1" kern="0" dirty="0">
                  <a:solidFill>
                    <a:srgbClr val="FFC000"/>
                  </a:solidFill>
                </a:rPr>
                <a:t>결과 영상</a:t>
              </a:r>
              <a:endParaRPr lang="ko-KR" altLang="en-US" sz="5400" kern="0" dirty="0">
                <a:solidFill>
                  <a:srgbClr val="2B3335"/>
                </a:solidFill>
              </a:endParaRPr>
            </a:p>
          </p:txBody>
        </p:sp>
      </p:grpSp>
      <p:sp>
        <p:nvSpPr>
          <p:cNvPr id="13" name="모서리가 둥근 직사각형 12"/>
          <p:cNvSpPr/>
          <p:nvPr/>
        </p:nvSpPr>
        <p:spPr>
          <a:xfrm>
            <a:off x="447675" y="1422400"/>
            <a:ext cx="11350625" cy="5143500"/>
          </a:xfrm>
          <a:prstGeom prst="roundRect">
            <a:avLst>
              <a:gd name="adj" fmla="val 0"/>
            </a:avLst>
          </a:prstGeom>
          <a:solidFill>
            <a:srgbClr val="ABB2AA"/>
          </a:solidFill>
          <a:ln w="57150">
            <a:solidFill>
              <a:srgbClr val="0B141B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6600" kern="0" dirty="0">
              <a:solidFill>
                <a:srgbClr val="2B3335"/>
              </a:solidFill>
            </a:endParaRPr>
          </a:p>
        </p:txBody>
      </p:sp>
      <p:pic>
        <p:nvPicPr>
          <p:cNvPr id="2" name="KakaoTalk_20210527_071346295">
            <a:hlinkClick r:id="" action="ppaction://media"/>
            <a:extLst>
              <a:ext uri="{FF2B5EF4-FFF2-40B4-BE49-F238E27FC236}">
                <a16:creationId xmlns:a16="http://schemas.microsoft.com/office/drawing/2014/main" id="{EE629DE9-5E13-4295-8D9A-0D7A029C9B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8793" y="1654090"/>
            <a:ext cx="7714413" cy="437123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81F1863-9884-454C-B277-D0D71EA6D892}"/>
              </a:ext>
            </a:extLst>
          </p:cNvPr>
          <p:cNvSpPr txBox="1"/>
          <p:nvPr/>
        </p:nvSpPr>
        <p:spPr>
          <a:xfrm>
            <a:off x="9890620" y="6025321"/>
            <a:ext cx="15267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00" dirty="0"/>
              <a:t>영상이 틀어지지 않는다면 함께 첨부한 동영상을 확인해주세요</a:t>
            </a:r>
          </a:p>
        </p:txBody>
      </p:sp>
    </p:spTree>
    <p:extLst>
      <p:ext uri="{BB962C8B-B14F-4D97-AF65-F5344CB8AC3E}">
        <p14:creationId xmlns:p14="http://schemas.microsoft.com/office/powerpoint/2010/main" val="334061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9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8182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7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211</Words>
  <Application>Microsoft Office PowerPoint</Application>
  <PresentationFormat>와이드스크린</PresentationFormat>
  <Paragraphs>62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남규 허</cp:lastModifiedBy>
  <cp:revision>18</cp:revision>
  <dcterms:created xsi:type="dcterms:W3CDTF">2020-06-25T02:54:48Z</dcterms:created>
  <dcterms:modified xsi:type="dcterms:W3CDTF">2021-05-27T02:54:14Z</dcterms:modified>
</cp:coreProperties>
</file>

<file path=docProps/thumbnail.jpeg>
</file>